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33A836"/>
    <a:srgbClr val="55B55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2"/>
  </p:normalViewPr>
  <p:slideViewPr>
    <p:cSldViewPr snapToGrid="0" snapToObjects="1">
      <p:cViewPr varScale="1">
        <p:scale>
          <a:sx n="105" d="100"/>
          <a:sy n="105" d="100"/>
        </p:scale>
        <p:origin x="840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949473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vertical et texte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de sectio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eul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F24024D-C9F8-A444-9520-3FDDC98B07F1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814050" y="6311900"/>
            <a:ext cx="1079500" cy="333815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subTitle" idx="1"/>
          </p:nvPr>
        </p:nvSpPr>
        <p:spPr>
          <a:xfrm>
            <a:off x="742123" y="4737650"/>
            <a:ext cx="10455137" cy="1194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Arial"/>
              <a:buNone/>
            </a:pPr>
            <a:r>
              <a:rPr lang="en-AU" sz="3200" b="1" i="1" dirty="0">
                <a:solidFill>
                  <a:srgbClr val="7F7F7F"/>
                </a:solidFill>
                <a:latin typeface="Helvetica Neue"/>
              </a:rPr>
              <a:t>Name of the project</a:t>
            </a:r>
            <a:endParaRPr lang="en-AU" dirty="0">
              <a:latin typeface="Helvetica Neue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A836"/>
              </a:buClr>
              <a:buSzPts val="3200"/>
              <a:buFont typeface="Arial"/>
              <a:buNone/>
            </a:pPr>
            <a:r>
              <a:rPr lang="en-AU" sz="3200" b="1" i="0" u="none" strike="noStrike" cap="none" dirty="0">
                <a:solidFill>
                  <a:srgbClr val="55B558"/>
                </a:solidFill>
                <a:latin typeface="Helvetica Neue"/>
                <a:sym typeface="Calibri"/>
              </a:rPr>
              <a:t>Team’s Name </a:t>
            </a:r>
            <a:endParaRPr lang="en-AU" dirty="0">
              <a:solidFill>
                <a:srgbClr val="55B558"/>
              </a:solidFill>
              <a:latin typeface="Helvetica Neue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D51661C-8BBF-3745-86EF-B49763203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2151"/>
            <a:ext cx="12192000" cy="4445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/>
          <p:nvPr/>
        </p:nvSpPr>
        <p:spPr>
          <a:xfrm>
            <a:off x="-17463" y="-13252"/>
            <a:ext cx="3304002" cy="6871252"/>
          </a:xfrm>
          <a:custGeom>
            <a:avLst/>
            <a:gdLst/>
            <a:ahLst/>
            <a:cxnLst/>
            <a:rect l="l" t="t" r="r" b="b"/>
            <a:pathLst>
              <a:path w="2657034" h="5171698" extrusionOk="0">
                <a:moveTo>
                  <a:pt x="0" y="8355"/>
                </a:moveTo>
                <a:lnTo>
                  <a:pt x="2657034" y="0"/>
                </a:lnTo>
                <a:lnTo>
                  <a:pt x="1996954" y="5163343"/>
                </a:lnTo>
                <a:lnTo>
                  <a:pt x="16711" y="5171698"/>
                </a:lnTo>
                <a:cubicBezTo>
                  <a:pt x="11141" y="3450584"/>
                  <a:pt x="5570" y="1729469"/>
                  <a:pt x="0" y="8355"/>
                </a:cubicBezTo>
                <a:close/>
              </a:path>
            </a:pathLst>
          </a:custGeom>
          <a:solidFill>
            <a:srgbClr val="DFEA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3A83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/>
          </p:nvPr>
        </p:nvSpPr>
        <p:spPr>
          <a:xfrm>
            <a:off x="81928" y="186795"/>
            <a:ext cx="3105219" cy="2806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Arial"/>
              <a:buNone/>
            </a:pPr>
            <a:r>
              <a:rPr lang="fr-FR" sz="32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r>
              <a:rPr lang="fr-FR" sz="32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fr-FR" sz="32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32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STEP </a:t>
            </a:r>
            <a:r>
              <a:rPr lang="fr-FR" sz="32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1" i="1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</a:pPr>
            <a:br>
              <a:rPr lang="fr-FR" sz="1600" b="1" i="1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fr-FR" sz="1600" b="1" i="1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fr-FR" sz="1600" b="1" i="1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b="1" i="1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lang="fr-FR" sz="20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TIPS</a:t>
            </a:r>
            <a:r>
              <a:rPr lang="fr-FR" sz="20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&amp; ADVICE (1)</a:t>
            </a:r>
            <a:endParaRPr dirty="0"/>
          </a:p>
        </p:txBody>
      </p:sp>
      <p:cxnSp>
        <p:nvCxnSpPr>
          <p:cNvPr id="100" name="Google Shape;100;p14"/>
          <p:cNvCxnSpPr/>
          <p:nvPr/>
        </p:nvCxnSpPr>
        <p:spPr>
          <a:xfrm>
            <a:off x="251791" y="2133600"/>
            <a:ext cx="15240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1" name="Google Shape;101;p14"/>
          <p:cNvSpPr txBox="1"/>
          <p:nvPr/>
        </p:nvSpPr>
        <p:spPr>
          <a:xfrm>
            <a:off x="3385930" y="234284"/>
            <a:ext cx="8646900" cy="6279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lang="en-AU" sz="1800" b="1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Dear challengers,</a:t>
            </a:r>
            <a:endParaRPr lang="en-AU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AU" sz="1800" dirty="0">
              <a:solidFill>
                <a:srgbClr val="7F7F7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360"/>
              </a:spcBef>
              <a:buClr>
                <a:srgbClr val="7F7F7F"/>
              </a:buClr>
              <a:buSzPts val="1800"/>
            </a:pPr>
            <a:r>
              <a:rPr lang="en-AU" sz="1800" b="1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have just downloaded the template for the first stage: it's a first step towards victory!!</a:t>
            </a:r>
            <a:endParaRPr lang="en-AU" sz="1800" dirty="0">
              <a:solidFill>
                <a:srgbClr val="7F7F7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br>
              <a:rPr lang="en-AU" sz="1800" b="0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AU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It’s time to present your project and your team in about </a:t>
            </a:r>
            <a:r>
              <a:rPr lang="en-AU" sz="1800" b="1" dirty="0">
                <a:solidFill>
                  <a:srgbClr val="33A836"/>
                </a:solidFill>
              </a:rPr>
              <a:t>5 slides</a:t>
            </a:r>
            <a:r>
              <a:rPr lang="en-AU" sz="1800" dirty="0">
                <a:solidFill>
                  <a:srgbClr val="33A836"/>
                </a:solidFill>
              </a:rPr>
              <a:t>!</a:t>
            </a:r>
            <a:br>
              <a:rPr lang="en-AU" sz="1800" dirty="0">
                <a:solidFill>
                  <a:srgbClr val="55B558"/>
                </a:solidFill>
              </a:rPr>
            </a:br>
            <a:r>
              <a:rPr lang="en-AU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presentation could include:</a:t>
            </a:r>
          </a:p>
          <a:p>
            <a:endParaRPr lang="en-AU" sz="1800" dirty="0">
              <a:solidFill>
                <a:srgbClr val="7F7F7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indent="-285750">
              <a:buClr>
                <a:srgbClr val="7F7F7F"/>
              </a:buClr>
              <a:buSzPts val="1800"/>
              <a:buFont typeface="Arial"/>
              <a:buChar char="•"/>
            </a:pPr>
            <a:r>
              <a:rPr lang="en-AU" sz="1800" b="1" dirty="0">
                <a:solidFill>
                  <a:srgbClr val="33A836"/>
                </a:solidFill>
              </a:rPr>
              <a:t>A short description of your solution</a:t>
            </a:r>
            <a:r>
              <a:rPr lang="en-AU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AU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explaining why </a:t>
            </a:r>
            <a:r>
              <a:rPr lang="en-AU" sz="1800" b="1" dirty="0">
                <a:solidFill>
                  <a:srgbClr val="33A836"/>
                </a:solidFill>
              </a:rPr>
              <a:t>it answers the problematic </a:t>
            </a:r>
            <a:r>
              <a:rPr lang="en-AU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 the challenge.</a:t>
            </a:r>
            <a:r>
              <a:rPr lang="en-AU" sz="1800" dirty="0"/>
              <a:t> </a:t>
            </a:r>
            <a:br>
              <a:rPr lang="en-AU" sz="1800" dirty="0"/>
            </a:br>
            <a:endParaRPr lang="en-AU" sz="1800" dirty="0"/>
          </a:p>
          <a:p>
            <a:pPr marL="285750" lvl="0" indent="-285750">
              <a:buClr>
                <a:srgbClr val="33A836"/>
              </a:buClr>
              <a:buSzPts val="1800"/>
              <a:buFont typeface="Arial"/>
              <a:buChar char="•"/>
            </a:pPr>
            <a:r>
              <a:rPr lang="en-AU" sz="1800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</a:t>
            </a:r>
            <a:r>
              <a:rPr lang="en-AU" sz="1800" b="1" dirty="0">
                <a:solidFill>
                  <a:srgbClr val="33A83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innovative aspect</a:t>
            </a:r>
            <a:r>
              <a:rPr lang="en-AU" sz="1800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your solution, why is it innovative for TD Insurance?</a:t>
            </a:r>
          </a:p>
          <a:p>
            <a:pPr marL="285750" lvl="0" indent="-285750">
              <a:buClr>
                <a:srgbClr val="33A836"/>
              </a:buClr>
              <a:buSzPts val="1800"/>
              <a:buFont typeface="Arial"/>
              <a:buChar char="•"/>
            </a:pPr>
            <a:endParaRPr lang="en-AU" sz="1800" dirty="0">
              <a:solidFill>
                <a:srgbClr val="7F7F7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lvl="0" indent="-285750">
              <a:buClr>
                <a:srgbClr val="7F7F7F"/>
              </a:buClr>
              <a:buSzPts val="1800"/>
              <a:buFont typeface="Arial"/>
              <a:buChar char="•"/>
            </a:pPr>
            <a:r>
              <a:rPr lang="en-AU" sz="1800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</a:t>
            </a:r>
            <a:r>
              <a:rPr lang="en-AU" sz="1800" b="1" dirty="0">
                <a:solidFill>
                  <a:srgbClr val="33A83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global marketing plan </a:t>
            </a:r>
            <a:r>
              <a:rPr lang="en-AU" sz="1800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(targeted segment, offers, partnerships, etc.)</a:t>
            </a: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AU" sz="1800" dirty="0">
              <a:solidFill>
                <a:srgbClr val="7F7F7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lvl="0" indent="-285750">
              <a:buClr>
                <a:srgbClr val="33A836"/>
              </a:buClr>
              <a:buSzPts val="1800"/>
              <a:buFont typeface="Arial"/>
              <a:buChar char="•"/>
            </a:pPr>
            <a:r>
              <a:rPr lang="en-AU" sz="1800" b="1" dirty="0">
                <a:solidFill>
                  <a:srgbClr val="33A83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Benefits for customers / communities / employees </a:t>
            </a:r>
            <a:r>
              <a:rPr lang="en-AU" sz="1800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(depending on the category selected) as well as for </a:t>
            </a:r>
            <a:r>
              <a:rPr lang="en-AU" sz="1800" b="1" dirty="0">
                <a:solidFill>
                  <a:srgbClr val="33A83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TD Insurance</a:t>
            </a:r>
            <a:r>
              <a:rPr lang="en-AU" sz="1800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br>
              <a:rPr lang="en-AU" sz="1800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en-AU" sz="1800" b="1" dirty="0">
              <a:solidFill>
                <a:srgbClr val="33A83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lvl="0" indent="-285750">
              <a:buClr>
                <a:srgbClr val="7F7F7F"/>
              </a:buClr>
              <a:buSzPts val="1800"/>
              <a:buChar char="•"/>
            </a:pPr>
            <a:r>
              <a:rPr lang="en-AU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lang="en-AU" sz="1800" b="1" dirty="0">
                <a:solidFill>
                  <a:srgbClr val="33A83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presentation of your team</a:t>
            </a:r>
            <a:r>
              <a:rPr lang="en-AU" sz="1800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AU" sz="1800" b="1" dirty="0">
                <a:solidFill>
                  <a:srgbClr val="33A83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highlighting </a:t>
            </a:r>
            <a:r>
              <a:rPr lang="en-AU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en-AU" sz="1800" b="1" dirty="0">
                <a:solidFill>
                  <a:srgbClr val="33A83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complementary skills </a:t>
            </a:r>
            <a:r>
              <a:rPr lang="en-AU" sz="1800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 </a:t>
            </a:r>
            <a:r>
              <a:rPr lang="en-AU" sz="1800" b="1" dirty="0">
                <a:solidFill>
                  <a:srgbClr val="33A83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each member</a:t>
            </a:r>
            <a:r>
              <a:rPr lang="en-AU" sz="1800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lang="en-AU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1800" b="1" dirty="0">
              <a:solidFill>
                <a:srgbClr val="33A83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n-AU" sz="1600" dirty="0">
              <a:solidFill>
                <a:srgbClr val="7F7F7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lang="en-AU" sz="2000" dirty="0">
              <a:solidFill>
                <a:srgbClr val="7F7F7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10793751" y="5810283"/>
            <a:ext cx="13384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rgbClr val="33A836"/>
                </a:solidFill>
                <a:latin typeface="Calibri"/>
                <a:ea typeface="Calibri"/>
                <a:cs typeface="Calibri"/>
                <a:sym typeface="Calibri"/>
              </a:rPr>
              <a:t>( </a:t>
            </a:r>
            <a:r>
              <a:rPr lang="fr-FR" sz="1800" b="1" dirty="0" err="1">
                <a:solidFill>
                  <a:srgbClr val="33A836"/>
                </a:solidFill>
                <a:latin typeface="Calibri"/>
                <a:ea typeface="Calibri"/>
                <a:cs typeface="Calibri"/>
                <a:sym typeface="Calibri"/>
              </a:rPr>
              <a:t>next</a:t>
            </a:r>
            <a:r>
              <a:rPr lang="fr-FR" sz="1800" b="1" dirty="0">
                <a:solidFill>
                  <a:srgbClr val="33A836"/>
                </a:solidFill>
                <a:latin typeface="Calibri"/>
                <a:ea typeface="Calibri"/>
                <a:cs typeface="Calibri"/>
                <a:sym typeface="Calibri"/>
              </a:rPr>
              <a:t> …)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/>
          <p:nvPr/>
        </p:nvSpPr>
        <p:spPr>
          <a:xfrm>
            <a:off x="-17463" y="-13252"/>
            <a:ext cx="3304002" cy="6871252"/>
          </a:xfrm>
          <a:custGeom>
            <a:avLst/>
            <a:gdLst/>
            <a:ahLst/>
            <a:cxnLst/>
            <a:rect l="l" t="t" r="r" b="b"/>
            <a:pathLst>
              <a:path w="2657034" h="5171698" extrusionOk="0">
                <a:moveTo>
                  <a:pt x="0" y="8355"/>
                </a:moveTo>
                <a:lnTo>
                  <a:pt x="2657034" y="0"/>
                </a:lnTo>
                <a:lnTo>
                  <a:pt x="1996954" y="5163343"/>
                </a:lnTo>
                <a:lnTo>
                  <a:pt x="16711" y="5171698"/>
                </a:lnTo>
                <a:cubicBezTo>
                  <a:pt x="11141" y="3450584"/>
                  <a:pt x="5570" y="1729469"/>
                  <a:pt x="0" y="8355"/>
                </a:cubicBezTo>
                <a:close/>
              </a:path>
            </a:pathLst>
          </a:custGeom>
          <a:solidFill>
            <a:srgbClr val="DFEA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3A83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5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0" name="Google Shape;110;p15"/>
          <p:cNvCxnSpPr/>
          <p:nvPr/>
        </p:nvCxnSpPr>
        <p:spPr>
          <a:xfrm>
            <a:off x="251791" y="2133600"/>
            <a:ext cx="15240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1" name="Google Shape;111;p15"/>
          <p:cNvSpPr txBox="1"/>
          <p:nvPr/>
        </p:nvSpPr>
        <p:spPr>
          <a:xfrm>
            <a:off x="3456401" y="319318"/>
            <a:ext cx="8483807" cy="596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rgbClr val="7F7F7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buClr>
                <a:srgbClr val="7F7F7F"/>
              </a:buClr>
              <a:buSzPts val="1800"/>
            </a:pPr>
            <a:r>
              <a:rPr lang="en-US" sz="1800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your participation space, you will also have the opportunity to include:</a:t>
            </a:r>
            <a:br>
              <a:rPr lang="en-US" sz="1800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800" dirty="0">
              <a:solidFill>
                <a:srgbClr val="7F7F7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lvl="0" indent="-285750">
              <a:buClr>
                <a:srgbClr val="33A836"/>
              </a:buClr>
              <a:buSzPts val="1800"/>
              <a:buFont typeface="Arial"/>
              <a:buChar char="•"/>
            </a:pPr>
            <a:r>
              <a:rPr lang="en-US" sz="1800" b="1" dirty="0">
                <a:solidFill>
                  <a:srgbClr val="33A83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prototype, a business case, a business canvas model </a:t>
            </a:r>
            <a:r>
              <a:rPr lang="en-US" sz="1800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 any other relevant document to support your project (annexes - not mandatory but strongly recommended).</a:t>
            </a:r>
            <a:r>
              <a:rPr lang="fr-FR" sz="1800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br>
              <a:rPr lang="fr-FR" sz="1800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800" dirty="0">
              <a:solidFill>
                <a:srgbClr val="7F7F7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buClr>
                <a:srgbClr val="33A836"/>
              </a:buClr>
              <a:buSzPts val="1800"/>
            </a:pPr>
            <a:r>
              <a:rPr lang="en-US" sz="1800" b="1" dirty="0">
                <a:solidFill>
                  <a:srgbClr val="33A83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Feel free to modify both form and content </a:t>
            </a:r>
            <a:r>
              <a:rPr lang="en-US" sz="1800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 these slides </a:t>
            </a:r>
            <a:r>
              <a:rPr lang="en-US" sz="1800" b="1" dirty="0">
                <a:solidFill>
                  <a:srgbClr val="33A83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order to convince the jury!</a:t>
            </a:r>
            <a:r>
              <a:rPr lang="fr-FR" sz="1800" b="1" dirty="0">
                <a:solidFill>
                  <a:srgbClr val="33A83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 each slide, questions are asked to guide you in your reflection, you are free to use them or not</a:t>
            </a:r>
            <a:r>
              <a:rPr lang="fr-FR" sz="1800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dirty="0">
              <a:solidFill>
                <a:srgbClr val="7F7F7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360"/>
              </a:spcBef>
              <a:buClr>
                <a:srgbClr val="7F7F7F"/>
              </a:buClr>
              <a:buSzPts val="1800"/>
            </a:pPr>
            <a:r>
              <a:rPr lang="en-US" sz="1800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few tips to put all the chances on your side:</a:t>
            </a:r>
            <a:br>
              <a:rPr lang="en-US" sz="1800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en-US" sz="1800" dirty="0">
              <a:solidFill>
                <a:srgbClr val="7F7F7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lvl="0" indent="-342900">
              <a:spcBef>
                <a:spcPts val="360"/>
              </a:spcBef>
              <a:buClr>
                <a:srgbClr val="7F7F7F"/>
              </a:buClr>
              <a:buSzPts val="1800"/>
              <a:buFont typeface="Calibri"/>
              <a:buAutoNum type="arabicPeriod"/>
            </a:pPr>
            <a:r>
              <a:rPr lang="en-US" sz="1800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 clearly and efficiently your project.</a:t>
            </a:r>
          </a:p>
          <a:p>
            <a:pPr marL="342900" lvl="0" indent="-342900">
              <a:spcBef>
                <a:spcPts val="360"/>
              </a:spcBef>
              <a:buClr>
                <a:srgbClr val="7F7F7F"/>
              </a:buClr>
              <a:buSzPts val="1800"/>
              <a:buFont typeface="Calibri"/>
              <a:buAutoNum type="arabicPeriod"/>
            </a:pPr>
            <a:r>
              <a:rPr lang="en-US" sz="1800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 not hesitate to add any extra content that could help the jury understand your project (pictures, videos, mock-ups, etc.).</a:t>
            </a:r>
          </a:p>
          <a:p>
            <a:pPr marL="342900" lvl="0" indent="-342900">
              <a:spcBef>
                <a:spcPts val="360"/>
              </a:spcBef>
              <a:buClr>
                <a:srgbClr val="7F7F7F"/>
              </a:buClr>
              <a:buSzPts val="1800"/>
              <a:buFont typeface="Calibri"/>
              <a:buAutoNum type="arabicPeriod"/>
            </a:pPr>
            <a:r>
              <a:rPr lang="en-US" sz="1800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 careful with spelling and pay attention to the quality of your presentation.</a:t>
            </a:r>
          </a:p>
          <a:p>
            <a:pPr marL="342900" lvl="0" indent="-342900">
              <a:spcBef>
                <a:spcPts val="360"/>
              </a:spcBef>
              <a:buClr>
                <a:srgbClr val="7F7F7F"/>
              </a:buClr>
              <a:buSzPts val="1800"/>
              <a:buFont typeface="Calibri"/>
              <a:buAutoNum type="arabicPeriod"/>
            </a:pPr>
            <a:r>
              <a:rPr lang="en-US" sz="1800" b="1" dirty="0">
                <a:solidFill>
                  <a:srgbClr val="33A83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Remove these 2 slides before sending.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dirty="0">
              <a:solidFill>
                <a:srgbClr val="656E7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Google Shape;99;p14">
            <a:extLst>
              <a:ext uri="{FF2B5EF4-FFF2-40B4-BE49-F238E27FC236}">
                <a16:creationId xmlns:a16="http://schemas.microsoft.com/office/drawing/2014/main" id="{C808443C-E4D8-4DBB-966E-B410EF58276F}"/>
              </a:ext>
            </a:extLst>
          </p:cNvPr>
          <p:cNvSpPr txBox="1">
            <a:spLocks/>
          </p:cNvSpPr>
          <p:nvPr/>
        </p:nvSpPr>
        <p:spPr>
          <a:xfrm>
            <a:off x="81928" y="186795"/>
            <a:ext cx="3105219" cy="2806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7F7F7F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FILE </a:t>
            </a:r>
            <a:br>
              <a:rPr lang="en-US" sz="32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2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STEP 1</a:t>
            </a:r>
            <a:endParaRPr lang="en-US" dirty="0"/>
          </a:p>
          <a:p>
            <a:pPr>
              <a:buSzPts val="1600"/>
              <a:buFont typeface="Arial"/>
              <a:buNone/>
            </a:pPr>
            <a:endParaRPr lang="en-US" sz="1600" b="1" i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7F7F7F"/>
              </a:buClr>
              <a:buSzPts val="1600"/>
              <a:buFont typeface="Arial"/>
              <a:buNone/>
            </a:pPr>
            <a:br>
              <a:rPr lang="en-US" sz="1600" b="1" i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1600" b="1" i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1600" b="1" i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1600" b="1" i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7F7F7F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TIPS &amp; ADVICE (1)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1343818"/>
          </a:xfrm>
          <a:prstGeom prst="rect">
            <a:avLst/>
          </a:prstGeom>
          <a:solidFill>
            <a:srgbClr val="DFEA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836"/>
              </a:buClr>
              <a:buSzPts val="4400"/>
              <a:buFont typeface="Helvetica Neue"/>
              <a:buNone/>
            </a:pPr>
            <a:r>
              <a:rPr lang="en-AU" sz="4400" b="0" i="0" u="none" strike="noStrike" cap="none" dirty="0">
                <a:solidFill>
                  <a:srgbClr val="33A83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Description</a:t>
            </a:r>
            <a:r>
              <a:rPr lang="en-AU" sz="4400" b="0" i="0" u="none" strike="noStrike" cap="none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your solution</a:t>
            </a:r>
            <a:endParaRPr lang="en-AU" dirty="0"/>
          </a:p>
        </p:txBody>
      </p:sp>
      <p:sp>
        <p:nvSpPr>
          <p:cNvPr id="117" name="Google Shape;117;p16"/>
          <p:cNvSpPr txBox="1">
            <a:spLocks noGrp="1"/>
          </p:cNvSpPr>
          <p:nvPr>
            <p:ph type="body" idx="1"/>
          </p:nvPr>
        </p:nvSpPr>
        <p:spPr>
          <a:xfrm>
            <a:off x="478302" y="1561514"/>
            <a:ext cx="10875498" cy="4615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2000" i="1" dirty="0">
                <a:solidFill>
                  <a:srgbClr val="999999"/>
                </a:solidFill>
              </a:rPr>
              <a:t>What is the problem you have identified? How does your solution address it? How to explain your solution in one sentence? Why is your project feasible? </a:t>
            </a:r>
            <a:r>
              <a:rPr lang="is-IS" sz="2000" i="1" dirty="0">
                <a:solidFill>
                  <a:srgbClr val="999999"/>
                </a:solidFill>
              </a:rPr>
              <a:t>…</a:t>
            </a:r>
            <a:endParaRPr sz="2800" b="0" i="1" u="none" strike="noStrike" cap="none" dirty="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1417982"/>
          </a:xfrm>
          <a:prstGeom prst="rect">
            <a:avLst/>
          </a:prstGeom>
          <a:solidFill>
            <a:srgbClr val="DFEA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836"/>
              </a:buClr>
              <a:buSzPts val="4400"/>
              <a:buFont typeface="Helvetica Neue"/>
              <a:buNone/>
            </a:pPr>
            <a:r>
              <a:rPr lang="en-AU" sz="4400" b="0" i="0" u="none" strike="noStrike" cap="none" dirty="0">
                <a:solidFill>
                  <a:srgbClr val="33A83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Innovative aspects </a:t>
            </a:r>
            <a:r>
              <a:rPr lang="en-AU" sz="4400" b="0" i="0" u="none" strike="noStrike" cap="none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 your solution</a:t>
            </a:r>
            <a:endParaRPr lang="en-AU"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1"/>
          </p:nvPr>
        </p:nvSpPr>
        <p:spPr>
          <a:xfrm>
            <a:off x="700165" y="167376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2000" i="1" dirty="0">
                <a:solidFill>
                  <a:srgbClr val="999999"/>
                </a:solidFill>
              </a:rPr>
              <a:t>What are you basing your idea on? Is this an innovation for TD Insurance, the insurance industry, or the global market? What are the elements that support your idea? ...</a:t>
            </a:r>
            <a:endParaRPr sz="2000" i="1" dirty="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0" y="-5933"/>
            <a:ext cx="12192000" cy="1325563"/>
          </a:xfrm>
          <a:prstGeom prst="rect">
            <a:avLst/>
          </a:prstGeom>
          <a:solidFill>
            <a:srgbClr val="DFEA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836"/>
              </a:buClr>
              <a:buSzPts val="4400"/>
              <a:buFont typeface="Helvetica Neue"/>
              <a:buNone/>
            </a:pPr>
            <a:r>
              <a:rPr lang="en-AU" sz="4400" b="0" i="0" u="none" strike="noStrike" cap="none" dirty="0">
                <a:solidFill>
                  <a:srgbClr val="33A83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Global marketing plan </a:t>
            </a:r>
            <a:r>
              <a:rPr lang="en-AU" sz="4400" b="0" i="0" u="none" strike="noStrike" cap="none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 your idea</a:t>
            </a:r>
            <a:endParaRPr lang="en-AU" dirty="0"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1"/>
          </p:nvPr>
        </p:nvSpPr>
        <p:spPr>
          <a:xfrm>
            <a:off x="741575" y="165995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2000" i="1" dirty="0">
                <a:solidFill>
                  <a:srgbClr val="999999"/>
                </a:solidFill>
              </a:rPr>
              <a:t>What is your target population? Why ? What are the characteristics of this population? What are the key figures of the market? What are your potential partners? Why ? ...</a:t>
            </a:r>
            <a:endParaRPr lang="fr-FR" sz="2000" i="1" dirty="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title"/>
          </p:nvPr>
        </p:nvSpPr>
        <p:spPr>
          <a:xfrm>
            <a:off x="0" y="-8249"/>
            <a:ext cx="12192000" cy="1325563"/>
          </a:xfrm>
          <a:prstGeom prst="rect">
            <a:avLst/>
          </a:prstGeom>
          <a:solidFill>
            <a:srgbClr val="DFEA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rgbClr val="33A836"/>
              </a:buClr>
            </a:pPr>
            <a:r>
              <a:rPr lang="en-AU" dirty="0">
                <a:solidFill>
                  <a:srgbClr val="33A83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Benefits</a:t>
            </a:r>
            <a:r>
              <a:rPr lang="en-AU" sz="4400" b="0" i="0" u="none" strike="noStrike" cap="none" dirty="0">
                <a:solidFill>
                  <a:srgbClr val="33A83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AU" sz="4400" b="0" i="0" u="none" strike="noStrike" cap="none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project</a:t>
            </a:r>
            <a:r>
              <a:rPr lang="en-AU" sz="4400" b="0" i="0" u="none" strike="noStrike" cap="none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lang="en-AU" sz="4400" b="0" i="0" u="none" strike="noStrike" cap="none" dirty="0">
              <a:solidFill>
                <a:schemeClr val="tx1">
                  <a:lumMod val="50000"/>
                  <a:lumOff val="50000"/>
                </a:schemeClr>
              </a:solidFill>
              <a:sym typeface="Calibri"/>
            </a:endParaRPr>
          </a:p>
        </p:txBody>
      </p:sp>
      <p:sp>
        <p:nvSpPr>
          <p:cNvPr id="135" name="Google Shape;135;p19"/>
          <p:cNvSpPr txBox="1">
            <a:spLocks noGrp="1"/>
          </p:cNvSpPr>
          <p:nvPr>
            <p:ph type="body" idx="1"/>
          </p:nvPr>
        </p:nvSpPr>
        <p:spPr>
          <a:xfrm>
            <a:off x="713968" y="1673762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i="1" dirty="0">
                <a:solidFill>
                  <a:srgbClr val="999999"/>
                </a:solidFill>
              </a:rPr>
              <a:t>Who are the beneficiaries of your solution? What are the benefits? Are they quantifiable? Why TD Insurance should implement this solution? ...</a:t>
            </a:r>
            <a:endParaRPr sz="2000" i="1" dirty="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0" y="7318"/>
            <a:ext cx="12192000" cy="1325563"/>
          </a:xfrm>
          <a:prstGeom prst="rect">
            <a:avLst/>
          </a:prstGeom>
          <a:solidFill>
            <a:srgbClr val="DFEA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A836"/>
              </a:buClr>
              <a:buSzPts val="4400"/>
              <a:buFont typeface="Helvetica Neue"/>
              <a:buNone/>
            </a:pPr>
            <a:r>
              <a:rPr lang="en-AU" sz="4400" b="0" i="0" u="none" strike="noStrike" cap="none" dirty="0">
                <a:solidFill>
                  <a:srgbClr val="33A83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Presentation </a:t>
            </a:r>
            <a:r>
              <a:rPr lang="en-AU" sz="4400" b="0" i="0" u="none" strike="noStrike" cap="none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 </a:t>
            </a:r>
            <a:r>
              <a:rPr lang="en-AU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team</a:t>
            </a:r>
            <a:r>
              <a:rPr lang="en-AU" sz="4400" b="0" i="0" u="none" strike="noStrike" cap="none" dirty="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lang="en-AU" dirty="0"/>
          </a:p>
        </p:txBody>
      </p:sp>
      <p:sp>
        <p:nvSpPr>
          <p:cNvPr id="141" name="Google Shape;141;p20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p20" descr="http://nitewall.com/fr/images/default-profil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1714" y="1791001"/>
            <a:ext cx="1646400" cy="1647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4" name="Google Shape;144;p20" descr="http://nitewall.com/fr/images/default-profil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29727" y="1791001"/>
            <a:ext cx="1646400" cy="1647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5" name="Google Shape;145;p20" descr="http://nitewall.com/fr/images/default-profil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33766" y="1791001"/>
            <a:ext cx="1646400" cy="1647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9" name="Google Shape;149;p20" descr="http://nitewall.com/fr/images/default-profil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97740" y="1791001"/>
            <a:ext cx="1646400" cy="1647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1" name="Google Shape;151;p20" descr="http://nitewall.com/fr/images/default-profil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5753" y="1791001"/>
            <a:ext cx="1646400" cy="1647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91E35F1-4F21-46B7-ADBB-8C734F416273}"/>
              </a:ext>
            </a:extLst>
          </p:cNvPr>
          <p:cNvSpPr/>
          <p:nvPr/>
        </p:nvSpPr>
        <p:spPr>
          <a:xfrm>
            <a:off x="81112" y="4007967"/>
            <a:ext cx="220760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656E77"/>
                </a:solidFill>
                <a:latin typeface="Arial" panose="020B0604020202020204" pitchFamily="34" charset="0"/>
              </a:rPr>
              <a:t>NAME </a:t>
            </a:r>
            <a:endParaRPr lang="en-US" dirty="0"/>
          </a:p>
          <a:p>
            <a:pPr algn="ctr"/>
            <a:r>
              <a:rPr lang="en-US" dirty="0">
                <a:solidFill>
                  <a:srgbClr val="656E77"/>
                </a:solidFill>
                <a:latin typeface="Arial" panose="020B0604020202020204" pitchFamily="34" charset="0"/>
              </a:rPr>
              <a:t>SURNAME </a:t>
            </a:r>
            <a:endParaRPr lang="en-US" dirty="0"/>
          </a:p>
          <a:p>
            <a:pPr algn="ctr"/>
            <a:r>
              <a:rPr lang="en-US" dirty="0">
                <a:solidFill>
                  <a:srgbClr val="656E77"/>
                </a:solidFill>
                <a:latin typeface="Arial" panose="020B0604020202020204" pitchFamily="34" charset="0"/>
              </a:rPr>
              <a:t>AGE </a:t>
            </a:r>
            <a:endParaRPr lang="en-US" dirty="0"/>
          </a:p>
          <a:p>
            <a:pPr algn="ctr"/>
            <a:r>
              <a:rPr lang="en-US" dirty="0">
                <a:solidFill>
                  <a:srgbClr val="656E77"/>
                </a:solidFill>
                <a:latin typeface="Arial" panose="020B0604020202020204" pitchFamily="34" charset="0"/>
              </a:rPr>
              <a:t>SCHOOL</a:t>
            </a:r>
            <a:endParaRPr lang="en-US" dirty="0"/>
          </a:p>
          <a:p>
            <a:pPr algn="ctr"/>
            <a:br>
              <a:rPr lang="en-US" dirty="0">
                <a:solidFill>
                  <a:srgbClr val="656E77"/>
                </a:solidFill>
                <a:latin typeface="Arial" panose="020B0604020202020204" pitchFamily="34" charset="0"/>
              </a:rPr>
            </a:br>
            <a:endParaRPr lang="en-US" dirty="0"/>
          </a:p>
          <a:p>
            <a:pPr algn="ctr"/>
            <a:r>
              <a:rPr lang="en-US" dirty="0">
                <a:solidFill>
                  <a:srgbClr val="656E77"/>
                </a:solidFill>
                <a:latin typeface="Arial" panose="020B0604020202020204" pitchFamily="34" charset="0"/>
              </a:rPr>
              <a:t>DESCRIBE YOURSELF WITHIN A TWEET!</a:t>
            </a:r>
            <a:endParaRPr lang="en-US" dirty="0"/>
          </a:p>
          <a:p>
            <a:br>
              <a:rPr lang="en-US" dirty="0"/>
            </a:br>
            <a:endParaRPr lang="fr-F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16A274-111B-A64C-9CCC-6C2C0BD5177B}"/>
              </a:ext>
            </a:extLst>
          </p:cNvPr>
          <p:cNvSpPr/>
          <p:nvPr/>
        </p:nvSpPr>
        <p:spPr>
          <a:xfrm>
            <a:off x="2449125" y="4007967"/>
            <a:ext cx="220760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656E77"/>
                </a:solidFill>
                <a:latin typeface="Arial" panose="020B0604020202020204" pitchFamily="34" charset="0"/>
              </a:rPr>
              <a:t>NAME </a:t>
            </a:r>
            <a:endParaRPr lang="en-US" dirty="0"/>
          </a:p>
          <a:p>
            <a:pPr algn="ctr"/>
            <a:r>
              <a:rPr lang="en-US" dirty="0">
                <a:solidFill>
                  <a:srgbClr val="656E77"/>
                </a:solidFill>
                <a:latin typeface="Arial" panose="020B0604020202020204" pitchFamily="34" charset="0"/>
              </a:rPr>
              <a:t>SURNAME </a:t>
            </a:r>
            <a:endParaRPr lang="en-US" dirty="0"/>
          </a:p>
          <a:p>
            <a:pPr algn="ctr"/>
            <a:r>
              <a:rPr lang="en-US" dirty="0">
                <a:solidFill>
                  <a:srgbClr val="656E77"/>
                </a:solidFill>
                <a:latin typeface="Arial" panose="020B0604020202020204" pitchFamily="34" charset="0"/>
              </a:rPr>
              <a:t>AGE </a:t>
            </a:r>
            <a:endParaRPr lang="en-US" dirty="0"/>
          </a:p>
          <a:p>
            <a:pPr algn="ctr"/>
            <a:r>
              <a:rPr lang="en-US" dirty="0">
                <a:solidFill>
                  <a:srgbClr val="656E77"/>
                </a:solidFill>
                <a:latin typeface="Arial" panose="020B0604020202020204" pitchFamily="34" charset="0"/>
              </a:rPr>
              <a:t>SCHOOL</a:t>
            </a:r>
            <a:endParaRPr lang="en-US" dirty="0"/>
          </a:p>
          <a:p>
            <a:pPr algn="ctr"/>
            <a:br>
              <a:rPr lang="en-US" dirty="0">
                <a:solidFill>
                  <a:srgbClr val="656E77"/>
                </a:solidFill>
                <a:latin typeface="Arial" panose="020B0604020202020204" pitchFamily="34" charset="0"/>
              </a:rPr>
            </a:br>
            <a:endParaRPr lang="en-US" dirty="0"/>
          </a:p>
          <a:p>
            <a:pPr algn="ctr"/>
            <a:r>
              <a:rPr lang="en-US" dirty="0">
                <a:solidFill>
                  <a:srgbClr val="656E77"/>
                </a:solidFill>
                <a:latin typeface="Arial" panose="020B0604020202020204" pitchFamily="34" charset="0"/>
              </a:rPr>
              <a:t>DESCRIBE YOURSELF WITHIN A TWEET!</a:t>
            </a:r>
            <a:endParaRPr lang="en-US" dirty="0"/>
          </a:p>
          <a:p>
            <a:br>
              <a:rPr lang="en-US" dirty="0"/>
            </a:br>
            <a:endParaRPr lang="fr-F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8982CD-E97B-6B41-BCEB-E7453E921D20}"/>
              </a:ext>
            </a:extLst>
          </p:cNvPr>
          <p:cNvSpPr/>
          <p:nvPr/>
        </p:nvSpPr>
        <p:spPr>
          <a:xfrm>
            <a:off x="4814204" y="4007968"/>
            <a:ext cx="220760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656E77"/>
                </a:solidFill>
                <a:latin typeface="Arial" panose="020B0604020202020204" pitchFamily="34" charset="0"/>
              </a:rPr>
              <a:t>NAME </a:t>
            </a:r>
            <a:endParaRPr lang="en-US" dirty="0"/>
          </a:p>
          <a:p>
            <a:pPr algn="ctr"/>
            <a:r>
              <a:rPr lang="en-US" dirty="0">
                <a:solidFill>
                  <a:srgbClr val="656E77"/>
                </a:solidFill>
                <a:latin typeface="Arial" panose="020B0604020202020204" pitchFamily="34" charset="0"/>
              </a:rPr>
              <a:t>SURNAME </a:t>
            </a:r>
            <a:endParaRPr lang="en-US" dirty="0"/>
          </a:p>
          <a:p>
            <a:pPr algn="ctr"/>
            <a:r>
              <a:rPr lang="en-US" dirty="0">
                <a:solidFill>
                  <a:srgbClr val="656E77"/>
                </a:solidFill>
                <a:latin typeface="Arial" panose="020B0604020202020204" pitchFamily="34" charset="0"/>
              </a:rPr>
              <a:t>AGE </a:t>
            </a:r>
            <a:endParaRPr lang="en-US" dirty="0"/>
          </a:p>
          <a:p>
            <a:pPr algn="ctr"/>
            <a:r>
              <a:rPr lang="en-US" dirty="0">
                <a:solidFill>
                  <a:srgbClr val="656E77"/>
                </a:solidFill>
                <a:latin typeface="Arial" panose="020B0604020202020204" pitchFamily="34" charset="0"/>
              </a:rPr>
              <a:t>SCHOOL</a:t>
            </a:r>
            <a:endParaRPr lang="en-US" dirty="0"/>
          </a:p>
          <a:p>
            <a:pPr algn="ctr"/>
            <a:br>
              <a:rPr lang="en-US" dirty="0">
                <a:solidFill>
                  <a:srgbClr val="656E77"/>
                </a:solidFill>
                <a:latin typeface="Arial" panose="020B0604020202020204" pitchFamily="34" charset="0"/>
              </a:rPr>
            </a:br>
            <a:endParaRPr lang="en-US" dirty="0"/>
          </a:p>
          <a:p>
            <a:pPr algn="ctr"/>
            <a:r>
              <a:rPr lang="en-US" dirty="0">
                <a:solidFill>
                  <a:srgbClr val="656E77"/>
                </a:solidFill>
                <a:latin typeface="Arial" panose="020B0604020202020204" pitchFamily="34" charset="0"/>
              </a:rPr>
              <a:t>DESCRIBE YOURSELF WITHIN A TWEET!</a:t>
            </a:r>
            <a:endParaRPr lang="en-US" dirty="0"/>
          </a:p>
          <a:p>
            <a:br>
              <a:rPr lang="en-US" dirty="0"/>
            </a:br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646D7C0-C52D-A540-A661-5130DDC4BD03}"/>
              </a:ext>
            </a:extLst>
          </p:cNvPr>
          <p:cNvSpPr/>
          <p:nvPr/>
        </p:nvSpPr>
        <p:spPr>
          <a:xfrm>
            <a:off x="7183684" y="4007968"/>
            <a:ext cx="220760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656E77"/>
                </a:solidFill>
                <a:latin typeface="Arial" panose="020B0604020202020204" pitchFamily="34" charset="0"/>
              </a:rPr>
              <a:t>NAME </a:t>
            </a:r>
            <a:endParaRPr lang="en-US" dirty="0"/>
          </a:p>
          <a:p>
            <a:pPr algn="ctr"/>
            <a:r>
              <a:rPr lang="en-US" dirty="0">
                <a:solidFill>
                  <a:srgbClr val="656E77"/>
                </a:solidFill>
                <a:latin typeface="Arial" panose="020B0604020202020204" pitchFamily="34" charset="0"/>
              </a:rPr>
              <a:t>SURNAME </a:t>
            </a:r>
            <a:endParaRPr lang="en-US" dirty="0"/>
          </a:p>
          <a:p>
            <a:pPr algn="ctr"/>
            <a:r>
              <a:rPr lang="en-US" dirty="0">
                <a:solidFill>
                  <a:srgbClr val="656E77"/>
                </a:solidFill>
                <a:latin typeface="Arial" panose="020B0604020202020204" pitchFamily="34" charset="0"/>
              </a:rPr>
              <a:t>AGE </a:t>
            </a:r>
            <a:endParaRPr lang="en-US" dirty="0"/>
          </a:p>
          <a:p>
            <a:pPr algn="ctr"/>
            <a:r>
              <a:rPr lang="en-US" dirty="0">
                <a:solidFill>
                  <a:srgbClr val="656E77"/>
                </a:solidFill>
                <a:latin typeface="Arial" panose="020B0604020202020204" pitchFamily="34" charset="0"/>
              </a:rPr>
              <a:t>SCHOOL</a:t>
            </a:r>
            <a:endParaRPr lang="en-US" dirty="0"/>
          </a:p>
          <a:p>
            <a:pPr algn="ctr"/>
            <a:br>
              <a:rPr lang="en-US" dirty="0">
                <a:solidFill>
                  <a:srgbClr val="656E77"/>
                </a:solidFill>
                <a:latin typeface="Arial" panose="020B0604020202020204" pitchFamily="34" charset="0"/>
              </a:rPr>
            </a:br>
            <a:endParaRPr lang="en-US" dirty="0"/>
          </a:p>
          <a:p>
            <a:pPr algn="ctr"/>
            <a:r>
              <a:rPr lang="en-US" dirty="0">
                <a:solidFill>
                  <a:srgbClr val="656E77"/>
                </a:solidFill>
                <a:latin typeface="Arial" panose="020B0604020202020204" pitchFamily="34" charset="0"/>
              </a:rPr>
              <a:t>DESCRIBE YOURSELF WITHIN A TWEET!</a:t>
            </a:r>
            <a:endParaRPr lang="en-US" dirty="0"/>
          </a:p>
          <a:p>
            <a:br>
              <a:rPr lang="en-US" dirty="0"/>
            </a:br>
            <a:endParaRPr lang="fr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1A9E161-F591-5748-A29E-64C60BCC383D}"/>
              </a:ext>
            </a:extLst>
          </p:cNvPr>
          <p:cNvSpPr/>
          <p:nvPr/>
        </p:nvSpPr>
        <p:spPr>
          <a:xfrm>
            <a:off x="9553164" y="4007967"/>
            <a:ext cx="220760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656E77"/>
                </a:solidFill>
                <a:latin typeface="Arial" panose="020B0604020202020204" pitchFamily="34" charset="0"/>
              </a:rPr>
              <a:t>NAME </a:t>
            </a:r>
            <a:endParaRPr lang="en-US" dirty="0"/>
          </a:p>
          <a:p>
            <a:pPr algn="ctr"/>
            <a:r>
              <a:rPr lang="en-US" dirty="0">
                <a:solidFill>
                  <a:srgbClr val="656E77"/>
                </a:solidFill>
                <a:latin typeface="Arial" panose="020B0604020202020204" pitchFamily="34" charset="0"/>
              </a:rPr>
              <a:t>SURNAME </a:t>
            </a:r>
            <a:endParaRPr lang="en-US" dirty="0"/>
          </a:p>
          <a:p>
            <a:pPr algn="ctr"/>
            <a:r>
              <a:rPr lang="en-US" dirty="0">
                <a:solidFill>
                  <a:srgbClr val="656E77"/>
                </a:solidFill>
                <a:latin typeface="Arial" panose="020B0604020202020204" pitchFamily="34" charset="0"/>
              </a:rPr>
              <a:t>AGE </a:t>
            </a:r>
            <a:endParaRPr lang="en-US" dirty="0"/>
          </a:p>
          <a:p>
            <a:pPr algn="ctr"/>
            <a:r>
              <a:rPr lang="en-US" dirty="0">
                <a:solidFill>
                  <a:srgbClr val="656E77"/>
                </a:solidFill>
                <a:latin typeface="Arial" panose="020B0604020202020204" pitchFamily="34" charset="0"/>
              </a:rPr>
              <a:t>SCHOOL</a:t>
            </a:r>
            <a:endParaRPr lang="en-US" dirty="0"/>
          </a:p>
          <a:p>
            <a:pPr algn="ctr"/>
            <a:br>
              <a:rPr lang="en-US" dirty="0">
                <a:solidFill>
                  <a:srgbClr val="656E77"/>
                </a:solidFill>
                <a:latin typeface="Arial" panose="020B0604020202020204" pitchFamily="34" charset="0"/>
              </a:rPr>
            </a:br>
            <a:endParaRPr lang="en-US" dirty="0"/>
          </a:p>
          <a:p>
            <a:pPr algn="ctr"/>
            <a:r>
              <a:rPr lang="en-US" dirty="0">
                <a:solidFill>
                  <a:srgbClr val="656E77"/>
                </a:solidFill>
                <a:latin typeface="Arial" panose="020B0604020202020204" pitchFamily="34" charset="0"/>
              </a:rPr>
              <a:t>DESCRIBE YOURSELF WITHIN A TWEET!</a:t>
            </a:r>
            <a:endParaRPr lang="en-US" dirty="0"/>
          </a:p>
          <a:p>
            <a:br>
              <a:rPr lang="en-US" dirty="0"/>
            </a:br>
            <a:endParaRPr lang="fr-FR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215</Words>
  <Application>Microsoft Macintosh PowerPoint</Application>
  <PresentationFormat>Grand écran</PresentationFormat>
  <Paragraphs>81</Paragraphs>
  <Slides>8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Helvetica Neue</vt:lpstr>
      <vt:lpstr>Calibri</vt:lpstr>
      <vt:lpstr>Arial</vt:lpstr>
      <vt:lpstr>Thème Office</vt:lpstr>
      <vt:lpstr>Présentation PowerPoint</vt:lpstr>
      <vt:lpstr>FILE  STEP 1      TIPS &amp; ADVICE (1)</vt:lpstr>
      <vt:lpstr>Présentation PowerPoint</vt:lpstr>
      <vt:lpstr>Description of your solution</vt:lpstr>
      <vt:lpstr>Innovative aspects of your solution</vt:lpstr>
      <vt:lpstr>Global marketing plan of your idea</vt:lpstr>
      <vt:lpstr>Benefits of your project </vt:lpstr>
      <vt:lpstr>Presentation of your team 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Orban, Virginie</dc:creator>
  <cp:keywords>Public</cp:keywords>
  <cp:lastModifiedBy>Pierre Rivoire - Agorize</cp:lastModifiedBy>
  <cp:revision>18</cp:revision>
  <dcterms:modified xsi:type="dcterms:W3CDTF">2020-01-17T16:26:29Z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13c32597-66d8-484e-ae60-1f9347f7a47b</vt:lpwstr>
  </property>
  <property fmtid="{D5CDD505-2E9C-101B-9397-08002B2CF9AE}" pid="3" name="TDDCSClassification">
    <vt:lpwstr>Public</vt:lpwstr>
  </property>
  <property fmtid="{D5CDD505-2E9C-101B-9397-08002B2CF9AE}" pid="4" name="kjhasxiQ">
    <vt:lpwstr>Public</vt:lpwstr>
  </property>
</Properties>
</file>